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  <p:sldMasterId id="2147483758" r:id="rId2"/>
  </p:sldMasterIdLst>
  <p:notesMasterIdLst>
    <p:notesMasterId r:id="rId16"/>
  </p:notesMasterIdLst>
  <p:sldIdLst>
    <p:sldId id="420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EF1F7"/>
    <a:srgbClr val="D3E6FD"/>
    <a:srgbClr val="F66400"/>
    <a:srgbClr val="3366FF"/>
    <a:srgbClr val="FEE6C6"/>
    <a:srgbClr val="FDC995"/>
    <a:srgbClr val="EDF1F6"/>
    <a:srgbClr val="F8FAFF"/>
    <a:srgbClr val="9D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9085" autoAdjust="0"/>
  </p:normalViewPr>
  <p:slideViewPr>
    <p:cSldViewPr snapToGrid="0">
      <p:cViewPr>
        <p:scale>
          <a:sx n="100" d="100"/>
          <a:sy n="100" d="100"/>
        </p:scale>
        <p:origin x="-1236" y="-438"/>
      </p:cViewPr>
      <p:guideLst>
        <p:guide orient="horz" pos="302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7" d="100"/>
          <a:sy n="127" d="100"/>
        </p:scale>
        <p:origin x="2880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9714-5A63-F14E-A30A-CBBBB38DF606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50D2-9FEF-2045-83AC-B6B6057AC9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3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4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="" xmlns:a16="http://schemas.microsoft.com/office/drawing/2014/main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20A662EC-7E01-A726-9BC3-74258473C8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4A1E32-9434-88EB-1A2E-6C904643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48748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мал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="" xmlns:a16="http://schemas.microsoft.com/office/drawing/2014/main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7FD9049B-EFD3-BDD8-9B55-98585966C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FA7C7B8-E1EB-3BCB-AF3E-FEAA3E473F60}"/>
              </a:ext>
            </a:extLst>
          </p:cNvPr>
          <p:cNvSpPr/>
          <p:nvPr userDrawn="1"/>
        </p:nvSpPr>
        <p:spPr>
          <a:xfrm>
            <a:off x="408432" y="1837372"/>
            <a:ext cx="7406640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2B8C9CB1-9E60-3C45-57CC-BA06B93BF2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2" y="1962149"/>
            <a:ext cx="6939202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26980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:a16="http://schemas.microsoft.com/office/drawing/2014/main" xmlns="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ДЕК</a:t>
            </a:r>
            <a:b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3BB7A90D-576E-DD3C-0613-6FA4710C8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6423820"/>
            <a:ext cx="7086600" cy="319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F7E252A-9D86-10D1-2385-0AFEE49B3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1137" y="4"/>
            <a:ext cx="550863" cy="5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5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0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6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="" xmlns:a16="http://schemas.microsoft.com/office/drawing/2014/main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ДЕК</a:t>
            </a:r>
            <a:b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3BB7A90D-576E-DD3C-0613-6FA4710C8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6423820"/>
            <a:ext cx="7086600" cy="319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F7E252A-9D86-10D1-2385-0AFEE49B3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1137" y="4"/>
            <a:ext cx="550863" cy="5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7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6FCBEA-7CB6-2731-2154-F08D4AFD6E6B}"/>
              </a:ext>
            </a:extLst>
          </p:cNvPr>
          <p:cNvGrpSpPr/>
          <p:nvPr userDrawn="1"/>
        </p:nvGrpSpPr>
        <p:grpSpPr>
          <a:xfrm>
            <a:off x="11641138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="" xmlns:a16="http://schemas.microsoft.com/office/drawing/2014/main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="" xmlns:a16="http://schemas.microsoft.com/office/drawing/2014/main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АПР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3BB7A90D-576E-DD3C-0613-6FA4710C8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6423820"/>
            <a:ext cx="7086600" cy="319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092101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6FCBEA-7CB6-2731-2154-F08D4AFD6E6B}"/>
              </a:ext>
            </a:extLst>
          </p:cNvPr>
          <p:cNvGrpSpPr/>
          <p:nvPr userDrawn="1"/>
        </p:nvGrpSpPr>
        <p:grpSpPr>
          <a:xfrm>
            <a:off x="11641138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="" xmlns:a16="http://schemas.microsoft.com/office/drawing/2014/main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2024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="" xmlns:a16="http://schemas.microsoft.com/office/drawing/2014/main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ДЕК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2024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21727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F32E6D-CADB-869E-99B0-7C522A81A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643951">
            <a:off x="-4688475" y="1142591"/>
            <a:ext cx="13139479" cy="12635478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4363402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57DEAFD-61A5-5688-15D7-45908684D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3588" y="2024062"/>
            <a:ext cx="4447040" cy="39514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E6C89A-38C4-D83F-CF45-C4D203CC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3045C3F7-CCB7-0721-FDBB-E033ECDC4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50"/>
            <a:ext cx="6259277" cy="4013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xmlns="" id="{7E69FAEA-8699-8EF6-C414-EADCA01C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418B7C-7145-D5BB-0239-0A4879DB9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87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BA0498A-0913-CDF5-597E-786D701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B6C6FB25-5D92-B3A6-5B73-DA0E24CF9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="" xmlns:a16="http://schemas.microsoft.com/office/drawing/2014/main" id="{6616D08E-07F3-3882-FE14-8F7AB1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173276-88B5-9918-3F71-6D3C8A506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65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2" y="180484"/>
            <a:ext cx="10147618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spcAft>
                <a:spcPts val="400"/>
              </a:spcAft>
              <a:defRPr lang="ru-RU" sz="2400" b="1" cap="none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11641136" y="6308726"/>
            <a:ext cx="550864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75000"/>
                </a:srgbClr>
              </a:solidFill>
              <a:ea typeface="Golos Text" panose="020B0503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6E52784-6665-AD1A-45BD-13E74380254A}"/>
              </a:ext>
            </a:extLst>
          </p:cNvPr>
          <p:cNvCxnSpPr>
            <a:cxnSpLocks/>
          </p:cNvCxnSpPr>
          <p:nvPr userDrawn="1"/>
        </p:nvCxnSpPr>
        <p:spPr>
          <a:xfrm>
            <a:off x="11641136" y="1011480"/>
            <a:ext cx="0" cy="584652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4FCE73-5BF7-6111-C6AB-0AE8D79721FE}"/>
              </a:ext>
            </a:extLst>
          </p:cNvPr>
          <p:cNvSpPr txBox="1"/>
          <p:nvPr userDrawn="1"/>
        </p:nvSpPr>
        <p:spPr>
          <a:xfrm rot="16200000">
            <a:off x="9638792" y="3242546"/>
            <a:ext cx="458524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sz="1000" cap="all" spc="-5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СОВЕРШЕНСТВОВАНИЕ ТЕХНОЛОГИЧЕСКИХ ПРОЦЕССОВ ФНС </a:t>
            </a:r>
            <a:r>
              <a:rPr lang="ru-RU" sz="1000" cap="all" spc="-50" dirty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России</a:t>
            </a:r>
          </a:p>
        </p:txBody>
      </p:sp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D5E10648-C9C3-98DC-A799-39A5DFDCE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3771" y="5781929"/>
            <a:ext cx="305594" cy="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032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894007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6FCBEA-7CB6-2731-2154-F08D4AFD6E6B}"/>
              </a:ext>
            </a:extLst>
          </p:cNvPr>
          <p:cNvGrpSpPr/>
          <p:nvPr userDrawn="1"/>
        </p:nvGrpSpPr>
        <p:grpSpPr>
          <a:xfrm>
            <a:off x="11641138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:a16="http://schemas.microsoft.com/office/drawing/2014/main" xmlns="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АПР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2025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3BB7A90D-576E-DD3C-0613-6FA4710C8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6423820"/>
            <a:ext cx="7086600" cy="319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8278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523488" y="1306053"/>
            <a:ext cx="11102915" cy="1066960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4189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3485899" y="1181057"/>
            <a:ext cx="13281344" cy="127630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14069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0A662EC-7E01-A726-9BC3-74258473C8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A1E32-9434-88EB-1A2E-6C904643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435157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 мал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FD9049B-EFD3-BDD8-9B55-98585966C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FA7C7B8-E1EB-3BCB-AF3E-FEAA3E473F60}"/>
              </a:ext>
            </a:extLst>
          </p:cNvPr>
          <p:cNvSpPr/>
          <p:nvPr userDrawn="1"/>
        </p:nvSpPr>
        <p:spPr>
          <a:xfrm>
            <a:off x="408432" y="1837372"/>
            <a:ext cx="7406640" cy="5585664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2B8C9CB1-9E60-3C45-57CC-BA06B93BF2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2" y="1962149"/>
            <a:ext cx="6939202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907838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01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2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5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9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"/>
            <a:ext cx="9263698" cy="5492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1400" b="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50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50000"/>
                </a:srgbClr>
              </a:solidFill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6FCBEA-7CB6-2731-2154-F08D4AFD6E6B}"/>
              </a:ext>
            </a:extLst>
          </p:cNvPr>
          <p:cNvGrpSpPr/>
          <p:nvPr userDrawn="1"/>
        </p:nvGrpSpPr>
        <p:grpSpPr>
          <a:xfrm>
            <a:off x="11641138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915A55-6443-6232-DE29-EDD2F1E40522}"/>
              </a:ext>
            </a:extLst>
          </p:cNvPr>
          <p:cNvGrpSpPr/>
          <p:nvPr userDrawn="1"/>
        </p:nvGrpSpPr>
        <p:grpSpPr>
          <a:xfrm>
            <a:off x="11641138" y="6307138"/>
            <a:ext cx="550862" cy="550862"/>
            <a:chOff x="11641138" y="5205414"/>
            <a:chExt cx="550862" cy="16525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9E01014-2802-9097-12F2-B10F18117363}"/>
                </a:ext>
              </a:extLst>
            </p:cNvPr>
            <p:cNvSpPr/>
            <p:nvPr userDrawn="1"/>
          </p:nvSpPr>
          <p:spPr>
            <a:xfrm>
              <a:off x="11641138" y="6307138"/>
              <a:ext cx="550862" cy="550862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766AA4-3A1E-8FA0-09DA-991319904C90}"/>
                </a:ext>
              </a:extLst>
            </p:cNvPr>
            <p:cNvSpPr/>
            <p:nvPr userDrawn="1"/>
          </p:nvSpPr>
          <p:spPr>
            <a:xfrm>
              <a:off x="11641138" y="5756276"/>
              <a:ext cx="550862" cy="550862"/>
            </a:xfrm>
            <a:prstGeom prst="rect">
              <a:avLst/>
            </a:prstGeom>
            <a:solidFill>
              <a:srgbClr val="166CF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37313BF-9ACC-23A2-FDF0-90837D4BEE86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85DE21-57AF-4CB8-285E-5F35A14FB6C2}"/>
              </a:ext>
            </a:extLst>
          </p:cNvPr>
          <p:cNvCxnSpPr>
            <a:cxnSpLocks/>
          </p:cNvCxnSpPr>
          <p:nvPr userDrawn="1"/>
        </p:nvCxnSpPr>
        <p:spPr>
          <a:xfrm>
            <a:off x="11641137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DAB24DD-1A33-B000-D36D-6CAABF4785CE}"/>
              </a:ext>
            </a:extLst>
          </p:cNvPr>
          <p:cNvCxnSpPr>
            <a:cxnSpLocks/>
          </p:cNvCxnSpPr>
          <p:nvPr userDrawn="1"/>
        </p:nvCxnSpPr>
        <p:spPr>
          <a:xfrm>
            <a:off x="0" y="549275"/>
            <a:ext cx="5508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2FD8EC-6A87-1FB0-543A-25D2BF867D9D}"/>
              </a:ext>
            </a:extLst>
          </p:cNvPr>
          <p:cNvSpPr txBox="1"/>
          <p:nvPr userDrawn="1"/>
        </p:nvSpPr>
        <p:spPr>
          <a:xfrm>
            <a:off x="757843" y="6444069"/>
            <a:ext cx="1401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ИТОГИ ДЕЯТЕЛЬНОСТИ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ФНС РОССИИ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71CE06-7997-A1DA-002F-D6C3A8E60118}"/>
              </a:ext>
            </a:extLst>
          </p:cNvPr>
          <p:cNvCxnSpPr/>
          <p:nvPr userDrawn="1"/>
        </p:nvCxnSpPr>
        <p:spPr>
          <a:xfrm>
            <a:off x="2386806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7D94306-CFE4-6B4A-D5F5-6883B6CCE40B}"/>
              </a:ext>
            </a:extLst>
          </p:cNvPr>
          <p:cNvCxnSpPr>
            <a:cxnSpLocks/>
          </p:cNvCxnSpPr>
          <p:nvPr userDrawn="1"/>
        </p:nvCxnSpPr>
        <p:spPr>
          <a:xfrm>
            <a:off x="2965805" y="6582568"/>
            <a:ext cx="615167" cy="0"/>
          </a:xfrm>
          <a:prstGeom prst="straightConnector1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  <a:headEnd type="oval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7C1DA9-FB14-0740-C46D-27C249485A83}"/>
              </a:ext>
            </a:extLst>
          </p:cNvPr>
          <p:cNvSpPr txBox="1"/>
          <p:nvPr userDrawn="1"/>
        </p:nvSpPr>
        <p:spPr>
          <a:xfrm>
            <a:off x="2630236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ЯНВ </a:t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2024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69AA414-618C-9E40-1FF2-E3C99696FE8B}"/>
              </a:ext>
            </a:extLst>
          </p:cNvPr>
          <p:cNvGrpSpPr/>
          <p:nvPr userDrawn="1"/>
        </p:nvGrpSpPr>
        <p:grpSpPr>
          <a:xfrm>
            <a:off x="3079130" y="6446651"/>
            <a:ext cx="388516" cy="271835"/>
            <a:chOff x="3076525" y="6446651"/>
            <a:chExt cx="388516" cy="27183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2BF410C-2341-A83F-9BF3-0DF5A28EED67}"/>
                </a:ext>
              </a:extLst>
            </p:cNvPr>
            <p:cNvSpPr/>
            <p:nvPr userDrawn="1"/>
          </p:nvSpPr>
          <p:spPr>
            <a:xfrm>
              <a:off x="3076525" y="6446651"/>
              <a:ext cx="271835" cy="27183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673D047-4485-8D9A-D535-BA3B3925686B}"/>
                </a:ext>
              </a:extLst>
            </p:cNvPr>
            <p:cNvSpPr/>
            <p:nvPr userDrawn="1"/>
          </p:nvSpPr>
          <p:spPr>
            <a:xfrm>
              <a:off x="3193206" y="6446651"/>
              <a:ext cx="271835" cy="271835"/>
            </a:xfrm>
            <a:prstGeom prst="ellipse">
              <a:avLst/>
            </a:prstGeom>
            <a:solidFill>
              <a:srgbClr val="0561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aphic 152" descr="Monthly calendar with solid fill">
            <a:extLst>
              <a:ext uri="{FF2B5EF4-FFF2-40B4-BE49-F238E27FC236}">
                <a16:creationId xmlns:a16="http://schemas.microsoft.com/office/drawing/2014/main" xmlns="" id="{54888236-C94E-88CF-58BD-932507592976}"/>
              </a:ext>
            </a:extLst>
          </p:cNvPr>
          <p:cNvGrpSpPr/>
          <p:nvPr userDrawn="1"/>
        </p:nvGrpSpPr>
        <p:grpSpPr>
          <a:xfrm>
            <a:off x="3270033" y="6520873"/>
            <a:ext cx="123390" cy="123390"/>
            <a:chOff x="1064473" y="1001688"/>
            <a:chExt cx="123390" cy="12339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03B923D-D926-86A9-1863-6A048BA110C3}"/>
                </a:ext>
              </a:extLst>
            </p:cNvPr>
            <p:cNvSpPr/>
            <p:nvPr/>
          </p:nvSpPr>
          <p:spPr>
            <a:xfrm>
              <a:off x="1064473" y="1023462"/>
              <a:ext cx="123390" cy="101616"/>
            </a:xfrm>
            <a:custGeom>
              <a:avLst/>
              <a:gdLst>
                <a:gd name="connsiteX0" fmla="*/ 112504 w 123390"/>
                <a:gd name="connsiteY0" fmla="*/ 10887 h 101616"/>
                <a:gd name="connsiteX1" fmla="*/ 112504 w 123390"/>
                <a:gd name="connsiteY1" fmla="*/ 25404 h 101616"/>
                <a:gd name="connsiteX2" fmla="*/ 97987 w 123390"/>
                <a:gd name="connsiteY2" fmla="*/ 25404 h 101616"/>
                <a:gd name="connsiteX3" fmla="*/ 97987 w 123390"/>
                <a:gd name="connsiteY3" fmla="*/ 10887 h 101616"/>
                <a:gd name="connsiteX4" fmla="*/ 112504 w 123390"/>
                <a:gd name="connsiteY4" fmla="*/ 10887 h 101616"/>
                <a:gd name="connsiteX5" fmla="*/ 10887 w 123390"/>
                <a:gd name="connsiteY5" fmla="*/ 76212 h 101616"/>
                <a:gd name="connsiteX6" fmla="*/ 25404 w 123390"/>
                <a:gd name="connsiteY6" fmla="*/ 76212 h 101616"/>
                <a:gd name="connsiteX7" fmla="*/ 25404 w 123390"/>
                <a:gd name="connsiteY7" fmla="*/ 90729 h 101616"/>
                <a:gd name="connsiteX8" fmla="*/ 10887 w 123390"/>
                <a:gd name="connsiteY8" fmla="*/ 90729 h 101616"/>
                <a:gd name="connsiteX9" fmla="*/ 10887 w 123390"/>
                <a:gd name="connsiteY9" fmla="*/ 76212 h 101616"/>
                <a:gd name="connsiteX10" fmla="*/ 47179 w 123390"/>
                <a:gd name="connsiteY10" fmla="*/ 10887 h 101616"/>
                <a:gd name="connsiteX11" fmla="*/ 47179 w 123390"/>
                <a:gd name="connsiteY11" fmla="*/ 25404 h 101616"/>
                <a:gd name="connsiteX12" fmla="*/ 32662 w 123390"/>
                <a:gd name="connsiteY12" fmla="*/ 25404 h 101616"/>
                <a:gd name="connsiteX13" fmla="*/ 32662 w 123390"/>
                <a:gd name="connsiteY13" fmla="*/ 10887 h 101616"/>
                <a:gd name="connsiteX14" fmla="*/ 47179 w 123390"/>
                <a:gd name="connsiteY14" fmla="*/ 10887 h 101616"/>
                <a:gd name="connsiteX15" fmla="*/ 68954 w 123390"/>
                <a:gd name="connsiteY15" fmla="*/ 10887 h 101616"/>
                <a:gd name="connsiteX16" fmla="*/ 68954 w 123390"/>
                <a:gd name="connsiteY16" fmla="*/ 25404 h 101616"/>
                <a:gd name="connsiteX17" fmla="*/ 54437 w 123390"/>
                <a:gd name="connsiteY17" fmla="*/ 25404 h 101616"/>
                <a:gd name="connsiteX18" fmla="*/ 54437 w 123390"/>
                <a:gd name="connsiteY18" fmla="*/ 10887 h 101616"/>
                <a:gd name="connsiteX19" fmla="*/ 68954 w 123390"/>
                <a:gd name="connsiteY19" fmla="*/ 10887 h 101616"/>
                <a:gd name="connsiteX20" fmla="*/ 90729 w 123390"/>
                <a:gd name="connsiteY20" fmla="*/ 47179 h 101616"/>
                <a:gd name="connsiteX21" fmla="*/ 76212 w 123390"/>
                <a:gd name="connsiteY21" fmla="*/ 47179 h 101616"/>
                <a:gd name="connsiteX22" fmla="*/ 76212 w 123390"/>
                <a:gd name="connsiteY22" fmla="*/ 32662 h 101616"/>
                <a:gd name="connsiteX23" fmla="*/ 90729 w 123390"/>
                <a:gd name="connsiteY23" fmla="*/ 32662 h 101616"/>
                <a:gd name="connsiteX24" fmla="*/ 90729 w 123390"/>
                <a:gd name="connsiteY24" fmla="*/ 47179 h 101616"/>
                <a:gd name="connsiteX25" fmla="*/ 97987 w 123390"/>
                <a:gd name="connsiteY25" fmla="*/ 47179 h 101616"/>
                <a:gd name="connsiteX26" fmla="*/ 97987 w 123390"/>
                <a:gd name="connsiteY26" fmla="*/ 32662 h 101616"/>
                <a:gd name="connsiteX27" fmla="*/ 112504 w 123390"/>
                <a:gd name="connsiteY27" fmla="*/ 32662 h 101616"/>
                <a:gd name="connsiteX28" fmla="*/ 112504 w 123390"/>
                <a:gd name="connsiteY28" fmla="*/ 47179 h 101616"/>
                <a:gd name="connsiteX29" fmla="*/ 97987 w 123390"/>
                <a:gd name="connsiteY29" fmla="*/ 47179 h 101616"/>
                <a:gd name="connsiteX30" fmla="*/ 97987 w 123390"/>
                <a:gd name="connsiteY30" fmla="*/ 68954 h 101616"/>
                <a:gd name="connsiteX31" fmla="*/ 97987 w 123390"/>
                <a:gd name="connsiteY31" fmla="*/ 54437 h 101616"/>
                <a:gd name="connsiteX32" fmla="*/ 112504 w 123390"/>
                <a:gd name="connsiteY32" fmla="*/ 54437 h 101616"/>
                <a:gd name="connsiteX33" fmla="*/ 112504 w 123390"/>
                <a:gd name="connsiteY33" fmla="*/ 68954 h 101616"/>
                <a:gd name="connsiteX34" fmla="*/ 97987 w 123390"/>
                <a:gd name="connsiteY34" fmla="*/ 68954 h 101616"/>
                <a:gd name="connsiteX35" fmla="*/ 54437 w 123390"/>
                <a:gd name="connsiteY35" fmla="*/ 76212 h 101616"/>
                <a:gd name="connsiteX36" fmla="*/ 68954 w 123390"/>
                <a:gd name="connsiteY36" fmla="*/ 76212 h 101616"/>
                <a:gd name="connsiteX37" fmla="*/ 68954 w 123390"/>
                <a:gd name="connsiteY37" fmla="*/ 90729 h 101616"/>
                <a:gd name="connsiteX38" fmla="*/ 54437 w 123390"/>
                <a:gd name="connsiteY38" fmla="*/ 90729 h 101616"/>
                <a:gd name="connsiteX39" fmla="*/ 54437 w 123390"/>
                <a:gd name="connsiteY39" fmla="*/ 76212 h 101616"/>
                <a:gd name="connsiteX40" fmla="*/ 47179 w 123390"/>
                <a:gd name="connsiteY40" fmla="*/ 76212 h 101616"/>
                <a:gd name="connsiteX41" fmla="*/ 47179 w 123390"/>
                <a:gd name="connsiteY41" fmla="*/ 90729 h 101616"/>
                <a:gd name="connsiteX42" fmla="*/ 32662 w 123390"/>
                <a:gd name="connsiteY42" fmla="*/ 90729 h 101616"/>
                <a:gd name="connsiteX43" fmla="*/ 32662 w 123390"/>
                <a:gd name="connsiteY43" fmla="*/ 76212 h 101616"/>
                <a:gd name="connsiteX44" fmla="*/ 47179 w 123390"/>
                <a:gd name="connsiteY44" fmla="*/ 76212 h 101616"/>
                <a:gd name="connsiteX45" fmla="*/ 32662 w 123390"/>
                <a:gd name="connsiteY45" fmla="*/ 54437 h 101616"/>
                <a:gd name="connsiteX46" fmla="*/ 47179 w 123390"/>
                <a:gd name="connsiteY46" fmla="*/ 54437 h 101616"/>
                <a:gd name="connsiteX47" fmla="*/ 47179 w 123390"/>
                <a:gd name="connsiteY47" fmla="*/ 68954 h 101616"/>
                <a:gd name="connsiteX48" fmla="*/ 32662 w 123390"/>
                <a:gd name="connsiteY48" fmla="*/ 68954 h 101616"/>
                <a:gd name="connsiteX49" fmla="*/ 32662 w 123390"/>
                <a:gd name="connsiteY49" fmla="*/ 54437 h 101616"/>
                <a:gd name="connsiteX50" fmla="*/ 25404 w 123390"/>
                <a:gd name="connsiteY50" fmla="*/ 54437 h 101616"/>
                <a:gd name="connsiteX51" fmla="*/ 25404 w 123390"/>
                <a:gd name="connsiteY51" fmla="*/ 68954 h 101616"/>
                <a:gd name="connsiteX52" fmla="*/ 10887 w 123390"/>
                <a:gd name="connsiteY52" fmla="*/ 68954 h 101616"/>
                <a:gd name="connsiteX53" fmla="*/ 10887 w 123390"/>
                <a:gd name="connsiteY53" fmla="*/ 54437 h 101616"/>
                <a:gd name="connsiteX54" fmla="*/ 25404 w 123390"/>
                <a:gd name="connsiteY54" fmla="*/ 54437 h 101616"/>
                <a:gd name="connsiteX55" fmla="*/ 25404 w 123390"/>
                <a:gd name="connsiteY55" fmla="*/ 32662 h 101616"/>
                <a:gd name="connsiteX56" fmla="*/ 25404 w 123390"/>
                <a:gd name="connsiteY56" fmla="*/ 47179 h 101616"/>
                <a:gd name="connsiteX57" fmla="*/ 10887 w 123390"/>
                <a:gd name="connsiteY57" fmla="*/ 47179 h 101616"/>
                <a:gd name="connsiteX58" fmla="*/ 10887 w 123390"/>
                <a:gd name="connsiteY58" fmla="*/ 32662 h 101616"/>
                <a:gd name="connsiteX59" fmla="*/ 25404 w 123390"/>
                <a:gd name="connsiteY59" fmla="*/ 32662 h 101616"/>
                <a:gd name="connsiteX60" fmla="*/ 47179 w 123390"/>
                <a:gd name="connsiteY60" fmla="*/ 47179 h 101616"/>
                <a:gd name="connsiteX61" fmla="*/ 32662 w 123390"/>
                <a:gd name="connsiteY61" fmla="*/ 47179 h 101616"/>
                <a:gd name="connsiteX62" fmla="*/ 32662 w 123390"/>
                <a:gd name="connsiteY62" fmla="*/ 32662 h 101616"/>
                <a:gd name="connsiteX63" fmla="*/ 47179 w 123390"/>
                <a:gd name="connsiteY63" fmla="*/ 32662 h 101616"/>
                <a:gd name="connsiteX64" fmla="*/ 47179 w 123390"/>
                <a:gd name="connsiteY64" fmla="*/ 47179 h 101616"/>
                <a:gd name="connsiteX65" fmla="*/ 54437 w 123390"/>
                <a:gd name="connsiteY65" fmla="*/ 47179 h 101616"/>
                <a:gd name="connsiteX66" fmla="*/ 54437 w 123390"/>
                <a:gd name="connsiteY66" fmla="*/ 32662 h 101616"/>
                <a:gd name="connsiteX67" fmla="*/ 68954 w 123390"/>
                <a:gd name="connsiteY67" fmla="*/ 32662 h 101616"/>
                <a:gd name="connsiteX68" fmla="*/ 68954 w 123390"/>
                <a:gd name="connsiteY68" fmla="*/ 47179 h 101616"/>
                <a:gd name="connsiteX69" fmla="*/ 54437 w 123390"/>
                <a:gd name="connsiteY69" fmla="*/ 47179 h 101616"/>
                <a:gd name="connsiteX70" fmla="*/ 68954 w 123390"/>
                <a:gd name="connsiteY70" fmla="*/ 68954 h 101616"/>
                <a:gd name="connsiteX71" fmla="*/ 54437 w 123390"/>
                <a:gd name="connsiteY71" fmla="*/ 68954 h 101616"/>
                <a:gd name="connsiteX72" fmla="*/ 54437 w 123390"/>
                <a:gd name="connsiteY72" fmla="*/ 54437 h 101616"/>
                <a:gd name="connsiteX73" fmla="*/ 68954 w 123390"/>
                <a:gd name="connsiteY73" fmla="*/ 54437 h 101616"/>
                <a:gd name="connsiteX74" fmla="*/ 68954 w 123390"/>
                <a:gd name="connsiteY74" fmla="*/ 68954 h 101616"/>
                <a:gd name="connsiteX75" fmla="*/ 76212 w 123390"/>
                <a:gd name="connsiteY75" fmla="*/ 68954 h 101616"/>
                <a:gd name="connsiteX76" fmla="*/ 76212 w 123390"/>
                <a:gd name="connsiteY76" fmla="*/ 54437 h 101616"/>
                <a:gd name="connsiteX77" fmla="*/ 90729 w 123390"/>
                <a:gd name="connsiteY77" fmla="*/ 54437 h 101616"/>
                <a:gd name="connsiteX78" fmla="*/ 90729 w 123390"/>
                <a:gd name="connsiteY78" fmla="*/ 68954 h 101616"/>
                <a:gd name="connsiteX79" fmla="*/ 76212 w 123390"/>
                <a:gd name="connsiteY79" fmla="*/ 68954 h 101616"/>
                <a:gd name="connsiteX80" fmla="*/ 90729 w 123390"/>
                <a:gd name="connsiteY80" fmla="*/ 10887 h 101616"/>
                <a:gd name="connsiteX81" fmla="*/ 90729 w 123390"/>
                <a:gd name="connsiteY81" fmla="*/ 25404 h 101616"/>
                <a:gd name="connsiteX82" fmla="*/ 76212 w 123390"/>
                <a:gd name="connsiteY82" fmla="*/ 25404 h 101616"/>
                <a:gd name="connsiteX83" fmla="*/ 76212 w 123390"/>
                <a:gd name="connsiteY83" fmla="*/ 10887 h 101616"/>
                <a:gd name="connsiteX84" fmla="*/ 90729 w 123390"/>
                <a:gd name="connsiteY84" fmla="*/ 10887 h 101616"/>
                <a:gd name="connsiteX85" fmla="*/ 0 w 123390"/>
                <a:gd name="connsiteY85" fmla="*/ 0 h 101616"/>
                <a:gd name="connsiteX86" fmla="*/ 0 w 123390"/>
                <a:gd name="connsiteY86" fmla="*/ 101616 h 101616"/>
                <a:gd name="connsiteX87" fmla="*/ 123391 w 123390"/>
                <a:gd name="connsiteY87" fmla="*/ 101616 h 101616"/>
                <a:gd name="connsiteX88" fmla="*/ 123391 w 123390"/>
                <a:gd name="connsiteY88" fmla="*/ 0 h 101616"/>
                <a:gd name="connsiteX89" fmla="*/ 0 w 123390"/>
                <a:gd name="connsiteY89" fmla="*/ 0 h 1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23390" h="101616">
                  <a:moveTo>
                    <a:pt x="112504" y="10887"/>
                  </a:moveTo>
                  <a:lnTo>
                    <a:pt x="112504" y="25404"/>
                  </a:lnTo>
                  <a:lnTo>
                    <a:pt x="97987" y="25404"/>
                  </a:lnTo>
                  <a:lnTo>
                    <a:pt x="97987" y="10887"/>
                  </a:lnTo>
                  <a:lnTo>
                    <a:pt x="112504" y="10887"/>
                  </a:lnTo>
                  <a:close/>
                  <a:moveTo>
                    <a:pt x="10887" y="76212"/>
                  </a:moveTo>
                  <a:lnTo>
                    <a:pt x="25404" y="76212"/>
                  </a:lnTo>
                  <a:lnTo>
                    <a:pt x="25404" y="90729"/>
                  </a:lnTo>
                  <a:lnTo>
                    <a:pt x="10887" y="90729"/>
                  </a:lnTo>
                  <a:lnTo>
                    <a:pt x="10887" y="76212"/>
                  </a:lnTo>
                  <a:close/>
                  <a:moveTo>
                    <a:pt x="47179" y="10887"/>
                  </a:moveTo>
                  <a:lnTo>
                    <a:pt x="47179" y="25404"/>
                  </a:lnTo>
                  <a:lnTo>
                    <a:pt x="32662" y="25404"/>
                  </a:lnTo>
                  <a:lnTo>
                    <a:pt x="32662" y="10887"/>
                  </a:lnTo>
                  <a:lnTo>
                    <a:pt x="47179" y="10887"/>
                  </a:lnTo>
                  <a:close/>
                  <a:moveTo>
                    <a:pt x="68954" y="10887"/>
                  </a:moveTo>
                  <a:lnTo>
                    <a:pt x="68954" y="25404"/>
                  </a:lnTo>
                  <a:lnTo>
                    <a:pt x="54437" y="25404"/>
                  </a:lnTo>
                  <a:lnTo>
                    <a:pt x="54437" y="10887"/>
                  </a:lnTo>
                  <a:lnTo>
                    <a:pt x="68954" y="10887"/>
                  </a:lnTo>
                  <a:close/>
                  <a:moveTo>
                    <a:pt x="90729" y="47179"/>
                  </a:moveTo>
                  <a:lnTo>
                    <a:pt x="76212" y="47179"/>
                  </a:lnTo>
                  <a:lnTo>
                    <a:pt x="76212" y="32662"/>
                  </a:lnTo>
                  <a:lnTo>
                    <a:pt x="90729" y="32662"/>
                  </a:lnTo>
                  <a:lnTo>
                    <a:pt x="90729" y="47179"/>
                  </a:lnTo>
                  <a:close/>
                  <a:moveTo>
                    <a:pt x="97987" y="47179"/>
                  </a:moveTo>
                  <a:lnTo>
                    <a:pt x="97987" y="32662"/>
                  </a:lnTo>
                  <a:lnTo>
                    <a:pt x="112504" y="32662"/>
                  </a:lnTo>
                  <a:lnTo>
                    <a:pt x="112504" y="47179"/>
                  </a:lnTo>
                  <a:lnTo>
                    <a:pt x="97987" y="47179"/>
                  </a:lnTo>
                  <a:close/>
                  <a:moveTo>
                    <a:pt x="97987" y="68954"/>
                  </a:moveTo>
                  <a:lnTo>
                    <a:pt x="97987" y="54437"/>
                  </a:lnTo>
                  <a:lnTo>
                    <a:pt x="112504" y="54437"/>
                  </a:lnTo>
                  <a:lnTo>
                    <a:pt x="112504" y="68954"/>
                  </a:lnTo>
                  <a:lnTo>
                    <a:pt x="97987" y="68954"/>
                  </a:lnTo>
                  <a:close/>
                  <a:moveTo>
                    <a:pt x="54437" y="76212"/>
                  </a:moveTo>
                  <a:lnTo>
                    <a:pt x="68954" y="76212"/>
                  </a:lnTo>
                  <a:lnTo>
                    <a:pt x="68954" y="90729"/>
                  </a:lnTo>
                  <a:lnTo>
                    <a:pt x="54437" y="90729"/>
                  </a:lnTo>
                  <a:lnTo>
                    <a:pt x="54437" y="76212"/>
                  </a:lnTo>
                  <a:close/>
                  <a:moveTo>
                    <a:pt x="47179" y="76212"/>
                  </a:moveTo>
                  <a:lnTo>
                    <a:pt x="47179" y="90729"/>
                  </a:lnTo>
                  <a:lnTo>
                    <a:pt x="32662" y="90729"/>
                  </a:lnTo>
                  <a:lnTo>
                    <a:pt x="32662" y="76212"/>
                  </a:lnTo>
                  <a:lnTo>
                    <a:pt x="47179" y="76212"/>
                  </a:lnTo>
                  <a:close/>
                  <a:moveTo>
                    <a:pt x="32662" y="54437"/>
                  </a:moveTo>
                  <a:lnTo>
                    <a:pt x="47179" y="54437"/>
                  </a:lnTo>
                  <a:lnTo>
                    <a:pt x="47179" y="68954"/>
                  </a:lnTo>
                  <a:lnTo>
                    <a:pt x="32662" y="68954"/>
                  </a:lnTo>
                  <a:lnTo>
                    <a:pt x="32662" y="54437"/>
                  </a:lnTo>
                  <a:close/>
                  <a:moveTo>
                    <a:pt x="25404" y="54437"/>
                  </a:moveTo>
                  <a:lnTo>
                    <a:pt x="25404" y="68954"/>
                  </a:lnTo>
                  <a:lnTo>
                    <a:pt x="10887" y="68954"/>
                  </a:lnTo>
                  <a:lnTo>
                    <a:pt x="10887" y="54437"/>
                  </a:lnTo>
                  <a:lnTo>
                    <a:pt x="25404" y="54437"/>
                  </a:lnTo>
                  <a:close/>
                  <a:moveTo>
                    <a:pt x="25404" y="32662"/>
                  </a:moveTo>
                  <a:lnTo>
                    <a:pt x="25404" y="47179"/>
                  </a:lnTo>
                  <a:lnTo>
                    <a:pt x="10887" y="47179"/>
                  </a:lnTo>
                  <a:lnTo>
                    <a:pt x="10887" y="32662"/>
                  </a:lnTo>
                  <a:lnTo>
                    <a:pt x="25404" y="32662"/>
                  </a:lnTo>
                  <a:close/>
                  <a:moveTo>
                    <a:pt x="47179" y="47179"/>
                  </a:moveTo>
                  <a:lnTo>
                    <a:pt x="32662" y="47179"/>
                  </a:lnTo>
                  <a:lnTo>
                    <a:pt x="32662" y="32662"/>
                  </a:lnTo>
                  <a:lnTo>
                    <a:pt x="47179" y="32662"/>
                  </a:lnTo>
                  <a:lnTo>
                    <a:pt x="47179" y="47179"/>
                  </a:lnTo>
                  <a:close/>
                  <a:moveTo>
                    <a:pt x="54437" y="47179"/>
                  </a:moveTo>
                  <a:lnTo>
                    <a:pt x="54437" y="32662"/>
                  </a:lnTo>
                  <a:lnTo>
                    <a:pt x="68954" y="32662"/>
                  </a:lnTo>
                  <a:lnTo>
                    <a:pt x="68954" y="47179"/>
                  </a:lnTo>
                  <a:lnTo>
                    <a:pt x="54437" y="47179"/>
                  </a:lnTo>
                  <a:close/>
                  <a:moveTo>
                    <a:pt x="68954" y="68954"/>
                  </a:moveTo>
                  <a:lnTo>
                    <a:pt x="54437" y="68954"/>
                  </a:lnTo>
                  <a:lnTo>
                    <a:pt x="54437" y="54437"/>
                  </a:lnTo>
                  <a:lnTo>
                    <a:pt x="68954" y="54437"/>
                  </a:lnTo>
                  <a:lnTo>
                    <a:pt x="68954" y="68954"/>
                  </a:lnTo>
                  <a:close/>
                  <a:moveTo>
                    <a:pt x="76212" y="68954"/>
                  </a:moveTo>
                  <a:lnTo>
                    <a:pt x="76212" y="54437"/>
                  </a:lnTo>
                  <a:lnTo>
                    <a:pt x="90729" y="54437"/>
                  </a:lnTo>
                  <a:lnTo>
                    <a:pt x="90729" y="68954"/>
                  </a:lnTo>
                  <a:lnTo>
                    <a:pt x="76212" y="68954"/>
                  </a:lnTo>
                  <a:close/>
                  <a:moveTo>
                    <a:pt x="90729" y="10887"/>
                  </a:moveTo>
                  <a:lnTo>
                    <a:pt x="90729" y="25404"/>
                  </a:lnTo>
                  <a:lnTo>
                    <a:pt x="76212" y="25404"/>
                  </a:lnTo>
                  <a:lnTo>
                    <a:pt x="76212" y="10887"/>
                  </a:lnTo>
                  <a:lnTo>
                    <a:pt x="90729" y="10887"/>
                  </a:lnTo>
                  <a:close/>
                  <a:moveTo>
                    <a:pt x="0" y="0"/>
                  </a:moveTo>
                  <a:lnTo>
                    <a:pt x="0" y="101616"/>
                  </a:lnTo>
                  <a:lnTo>
                    <a:pt x="123391" y="101616"/>
                  </a:lnTo>
                  <a:lnTo>
                    <a:pt x="1233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6DC8528-B668-FCF6-9048-B11074DEBC5B}"/>
                </a:ext>
              </a:extLst>
            </p:cNvPr>
            <p:cNvSpPr/>
            <p:nvPr/>
          </p:nvSpPr>
          <p:spPr>
            <a:xfrm>
              <a:off x="1064473" y="1001688"/>
              <a:ext cx="123390" cy="14516"/>
            </a:xfrm>
            <a:custGeom>
              <a:avLst/>
              <a:gdLst>
                <a:gd name="connsiteX0" fmla="*/ 0 w 123390"/>
                <a:gd name="connsiteY0" fmla="*/ 0 h 14516"/>
                <a:gd name="connsiteX1" fmla="*/ 123391 w 123390"/>
                <a:gd name="connsiteY1" fmla="*/ 0 h 14516"/>
                <a:gd name="connsiteX2" fmla="*/ 123391 w 123390"/>
                <a:gd name="connsiteY2" fmla="*/ 14517 h 14516"/>
                <a:gd name="connsiteX3" fmla="*/ 0 w 123390"/>
                <a:gd name="connsiteY3" fmla="*/ 14517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90" h="14516">
                  <a:moveTo>
                    <a:pt x="0" y="0"/>
                  </a:moveTo>
                  <a:lnTo>
                    <a:pt x="123391" y="0"/>
                  </a:lnTo>
                  <a:lnTo>
                    <a:pt x="123391" y="14517"/>
                  </a:lnTo>
                  <a:lnTo>
                    <a:pt x="0" y="14517"/>
                  </a:lnTo>
                  <a:close/>
                </a:path>
              </a:pathLst>
            </a:custGeom>
            <a:grpFill/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4837C5-21BF-6307-22CA-74318990725E}"/>
              </a:ext>
            </a:extLst>
          </p:cNvPr>
          <p:cNvSpPr txBox="1"/>
          <p:nvPr userDrawn="1"/>
        </p:nvSpPr>
        <p:spPr>
          <a:xfrm>
            <a:off x="3598921" y="6490235"/>
            <a:ext cx="30743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ДЕК </a:t>
            </a:r>
            <a: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/>
            </a:r>
            <a:br>
              <a:rPr lang="ru-RU" sz="600" dirty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</a:br>
            <a:r>
              <a:rPr lang="ru-RU" sz="600" dirty="0" smtClean="0">
                <a:solidFill>
                  <a:prstClr val="black">
                    <a:lumMod val="75000"/>
                  </a:prstClr>
                </a:solidFill>
                <a:ea typeface="Golos Text" panose="020B0503020202020204" pitchFamily="34" charset="0"/>
                <a:cs typeface="Roboto Condensed" panose="020B0604020202020204" charset="0"/>
              </a:rPr>
              <a:t>2024</a:t>
            </a:r>
            <a:endParaRPr lang="ru-RU" sz="600" dirty="0">
              <a:solidFill>
                <a:prstClr val="black">
                  <a:lumMod val="75000"/>
                </a:prstClr>
              </a:solidFill>
              <a:ea typeface="Golos Text" panose="020B0503020202020204" pitchFamily="34" charset="0"/>
              <a:cs typeface="Roboto Condensed" panose="020B060402020202020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>
            <a:off x="0" y="6307138"/>
            <a:ext cx="12192000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C78B0E2-D484-0A10-C7CE-D9E81EE1BA89}"/>
              </a:ext>
            </a:extLst>
          </p:cNvPr>
          <p:cNvCxnSpPr/>
          <p:nvPr userDrawn="1"/>
        </p:nvCxnSpPr>
        <p:spPr>
          <a:xfrm>
            <a:off x="4246562" y="6307138"/>
            <a:ext cx="0" cy="550862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87626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5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1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0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557963"/>
            <a:ext cx="143550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9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" y="1441"/>
            <a:ext cx="12190189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902356" y="5127302"/>
            <a:ext cx="1230784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3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6" y="1606871"/>
            <a:ext cx="9760919" cy="4829253"/>
          </a:xfrm>
          <a:prstGeom prst="rect">
            <a:avLst/>
          </a:prstGeom>
        </p:spPr>
        <p:txBody>
          <a:bodyPr/>
          <a:lstStyle>
            <a:lvl1pPr marL="329729" indent="0">
              <a:buFontTx/>
              <a:buNone/>
              <a:defRPr b="1">
                <a:latin typeface="+mj-lt"/>
              </a:defRPr>
            </a:lvl1pPr>
            <a:lvl2pPr marL="326849" indent="2880">
              <a:defRPr>
                <a:latin typeface="+mj-lt"/>
              </a:defRPr>
            </a:lvl2pPr>
            <a:lvl3pPr marL="570186" indent="-236137">
              <a:tabLst/>
              <a:defRPr>
                <a:latin typeface="+mj-lt"/>
              </a:defRPr>
            </a:lvl3pPr>
            <a:lvl4pPr marL="0" indent="326849">
              <a:lnSpc>
                <a:spcPts val="1633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3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2" cy="1105803"/>
          </a:xfrm>
          <a:prstGeom prst="rect">
            <a:avLst/>
          </a:prstGeom>
        </p:spPr>
        <p:txBody>
          <a:bodyPr/>
          <a:lstStyle>
            <a:lvl1pPr marL="0" marR="0" indent="0" defTabSz="9460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11098774" y="6041606"/>
            <a:ext cx="827160" cy="6320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598D0A-79E2-41AB-B52F-FFA4AA9BFB4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505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2F32E6D-CADB-869E-99B0-7C522A81A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643951">
            <a:off x="-4688475" y="1142591"/>
            <a:ext cx="13139479" cy="12635478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925456A0-D79B-4244-D501-1E82EF6645D9}"/>
              </a:ext>
            </a:extLst>
          </p:cNvPr>
          <p:cNvSpPr/>
          <p:nvPr userDrawn="1"/>
        </p:nvSpPr>
        <p:spPr>
          <a:xfrm>
            <a:off x="408432" y="1837372"/>
            <a:ext cx="11375136" cy="4363402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A57DEAFD-61A5-5688-15D7-45908684D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3588" y="2024062"/>
            <a:ext cx="4447040" cy="39514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AE6C89A-38C4-D83F-CF45-C4D203CC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3045C3F7-CCB7-0721-FDBB-E033ECDC4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50"/>
            <a:ext cx="6259277" cy="4013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="" xmlns:a16="http://schemas.microsoft.com/office/drawing/2014/main" id="{7E69FAEA-8699-8EF6-C414-EADCA01C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6418B7C-7145-D5BB-0239-0A4879DB9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96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BA0498A-0913-CDF5-597E-786D701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B6C6FB25-5D92-B3A6-5B73-DA0E24CF9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:a16="http://schemas.microsoft.com/office/drawing/2014/main" xmlns="" id="{6616D08E-07F3-3882-FE14-8F7AB1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173276-88B5-9918-3F71-6D3C8A506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2" y="389027"/>
            <a:ext cx="732108" cy="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24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2" y="180484"/>
            <a:ext cx="10147618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spcAft>
                <a:spcPts val="400"/>
              </a:spcAft>
              <a:defRPr lang="ru-RU" sz="2400" b="1" cap="none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11641136" y="6308726"/>
            <a:ext cx="550864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t>Стр.</a:t>
            </a:r>
            <a:r>
              <a:rPr lang="en-US" sz="800" dirty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smtClean="0">
                <a:solidFill>
                  <a:srgbClr val="44546A">
                    <a:lumMod val="75000"/>
                  </a:srgbClr>
                </a:solidFill>
                <a:ea typeface="Golos Text" panose="020B0503020202020204" pitchFamily="34" charset="0"/>
              </a:rPr>
              <a:pPr algn="ctr"/>
              <a:t>‹#›</a:t>
            </a:fld>
            <a:endParaRPr lang="en-US" sz="800" dirty="0">
              <a:solidFill>
                <a:srgbClr val="44546A">
                  <a:lumMod val="75000"/>
                </a:srgbClr>
              </a:solidFill>
              <a:ea typeface="Golos Text" panose="020B0503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6E52784-6665-AD1A-45BD-13E74380254A}"/>
              </a:ext>
            </a:extLst>
          </p:cNvPr>
          <p:cNvCxnSpPr>
            <a:cxnSpLocks/>
          </p:cNvCxnSpPr>
          <p:nvPr userDrawn="1"/>
        </p:nvCxnSpPr>
        <p:spPr>
          <a:xfrm>
            <a:off x="11641136" y="1011480"/>
            <a:ext cx="0" cy="584652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4FCE73-5BF7-6111-C6AB-0AE8D79721FE}"/>
              </a:ext>
            </a:extLst>
          </p:cNvPr>
          <p:cNvSpPr txBox="1"/>
          <p:nvPr userDrawn="1"/>
        </p:nvSpPr>
        <p:spPr>
          <a:xfrm rot="16200000">
            <a:off x="9638792" y="3242546"/>
            <a:ext cx="458524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sz="1000" cap="all" spc="-5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СОВЕРШЕНСТВОВАНИЕ</a:t>
            </a:r>
            <a:r>
              <a:rPr lang="ru-RU" sz="1000" cap="all" spc="-50" baseline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 ТЕХНОЛОГИЧЕСКИХ ПРОЦЕССОВ </a:t>
            </a:r>
            <a:r>
              <a:rPr lang="ru-RU" sz="1000" cap="all" spc="-5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ФНС </a:t>
            </a:r>
            <a:r>
              <a:rPr lang="ru-RU" sz="1000" cap="all" spc="-50" dirty="0">
                <a:solidFill>
                  <a:prstClr val="black">
                    <a:lumMod val="85000"/>
                    <a:lumOff val="15000"/>
                  </a:prstClr>
                </a:solidFill>
                <a:ea typeface="Golos Text" panose="020B0503020202020204" pitchFamily="34" charset="0"/>
              </a:rPr>
              <a:t>России</a:t>
            </a:r>
          </a:p>
        </p:txBody>
      </p:sp>
      <p:pic>
        <p:nvPicPr>
          <p:cNvPr id="2" name="Рисунок 11">
            <a:extLst>
              <a:ext uri="{FF2B5EF4-FFF2-40B4-BE49-F238E27FC236}">
                <a16:creationId xmlns="" xmlns:a16="http://schemas.microsoft.com/office/drawing/2014/main" id="{D5E10648-C9C3-98DC-A799-39A5DFDCE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3771" y="5781929"/>
            <a:ext cx="305594" cy="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60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="" xmlns:a16="http://schemas.microsoft.com/office/drawing/2014/main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523488" y="1306053"/>
            <a:ext cx="11102915" cy="1066960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="" xmlns:a16="http://schemas.microsoft.com/office/drawing/2014/main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72117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3485899" y="1181057"/>
            <a:ext cx="13281344" cy="127630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="" xmlns:a16="http://schemas.microsoft.com/office/drawing/2014/main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565036"/>
            <a:ext cx="9949543" cy="10551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="" xmlns:a16="http://schemas.microsoft.com/office/drawing/2014/main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60680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5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9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62724" y="856621"/>
            <a:ext cx="6356152" cy="890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166"/>
              </a:lnSpc>
            </a:pPr>
            <a:r>
              <a:rPr lang="en-US" sz="3600" b="1" dirty="0" err="1" smtClean="0">
                <a:solidFill>
                  <a:srgbClr val="0561FC">
                    <a:lumMod val="50000"/>
                  </a:srgb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Сервисы</a:t>
            </a:r>
            <a:r>
              <a:rPr lang="en-US" sz="3600" b="1" dirty="0" smtClean="0">
                <a:solidFill>
                  <a:srgbClr val="0561FC">
                    <a:lumMod val="50000"/>
                  </a:srgb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3600" b="1" dirty="0">
                <a:solidFill>
                  <a:srgbClr val="0561FC">
                    <a:lumMod val="50000"/>
                  </a:srgb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ФНС</a:t>
            </a:r>
            <a:endParaRPr lang="en-US" sz="3600" b="1" dirty="0">
              <a:solidFill>
                <a:srgbClr val="0561FC">
                  <a:lumMod val="50000"/>
                </a:srgbClr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5627257" y="2319964"/>
            <a:ext cx="6356152" cy="4128461"/>
          </a:xfrm>
          <a:prstGeom prst="roundRect">
            <a:avLst>
              <a:gd name="adj" fmla="val 269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14087" y="2502372"/>
            <a:ext cx="2598539" cy="222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2400" dirty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Alexandria Semi Bold" pitchFamily="34" charset="-122"/>
                <a:cs typeface="Arial" panose="020B0604020202020204" pitchFamily="34" charset="0"/>
              </a:rPr>
              <a:t>Электронные сервисы</a:t>
            </a:r>
            <a:endParaRPr lang="en-US" sz="2400" dirty="0">
              <a:solidFill>
                <a:srgbClr val="0561F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14087" y="2806204"/>
            <a:ext cx="5982494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9"/>
              </a:lnSpc>
            </a:pPr>
            <a:r>
              <a:rPr lang="en-US" sz="1400" dirty="0" smtClean="0">
                <a:solidFill>
                  <a:srgbClr val="0561FC">
                    <a:lumMod val="50000"/>
                  </a:srgb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ФНС </a:t>
            </a:r>
            <a:r>
              <a:rPr lang="en-US" sz="1400" dirty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предоставляет</a:t>
            </a:r>
            <a:r>
              <a:rPr lang="en-US" sz="1400" dirty="0">
                <a:solidFill>
                  <a:srgbClr val="0561FC">
                    <a:lumMod val="50000"/>
                  </a:srgb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современные сервисы для бизнеса и населения</a:t>
            </a:r>
            <a:r>
              <a:rPr lang="en-US" sz="1300" dirty="0">
                <a:solidFill>
                  <a:srgbClr val="0561FC">
                    <a:lumMod val="50000"/>
                  </a:srgb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</a:t>
            </a:r>
            <a:endParaRPr lang="en-US" sz="1300" dirty="0">
              <a:solidFill>
                <a:srgbClr val="0561FC">
                  <a:lumMod val="50000"/>
                </a:srgbClr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814087" y="3320777"/>
            <a:ext cx="5982494" cy="1008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endParaRPr lang="ru-RU" sz="2400" dirty="0" smtClean="0">
              <a:solidFill>
                <a:srgbClr val="0561FC">
                  <a:lumMod val="50000"/>
                </a:srgbClr>
              </a:solidFill>
              <a:latin typeface="Arial" panose="020B0604020202020204" pitchFamily="34" charset="0"/>
              <a:ea typeface="Sora Light" pitchFamily="34" charset="-122"/>
              <a:cs typeface="Arial" panose="020B0604020202020204" pitchFamily="34" charset="0"/>
            </a:endParaRPr>
          </a:p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Личный</a:t>
            </a:r>
            <a:r>
              <a:rPr lang="en-US" sz="2400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кабинет налогоплательщика</a:t>
            </a:r>
            <a:endParaRPr lang="en-US" sz="2400" dirty="0">
              <a:solidFill>
                <a:srgbClr val="0561F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r>
              <a:rPr lang="ru-RU" sz="2400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Налоговые калькуляторы</a:t>
            </a:r>
            <a:endParaRPr lang="en-US" sz="2400" dirty="0">
              <a:solidFill>
                <a:srgbClr val="0561F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r>
              <a:rPr lang="ru-RU" sz="2400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Выбор системы </a:t>
            </a:r>
            <a:r>
              <a:rPr lang="ru-RU" sz="2400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налогообложения</a:t>
            </a:r>
          </a:p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endParaRPr lang="ru-RU" sz="1300" dirty="0">
              <a:solidFill>
                <a:srgbClr val="0561FC">
                  <a:lumMod val="50000"/>
                </a:srgbClr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255118" indent="-255118">
              <a:lnSpc>
                <a:spcPts val="2009"/>
              </a:lnSpc>
              <a:buSzPct val="100000"/>
              <a:buFontTx/>
              <a:buChar char="•"/>
            </a:pPr>
            <a:endParaRPr lang="ru-RU" sz="1300" dirty="0" smtClean="0">
              <a:solidFill>
                <a:srgbClr val="0561FC">
                  <a:lumMod val="50000"/>
                </a:srgbClr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>
              <a:lnSpc>
                <a:spcPts val="2009"/>
              </a:lnSpc>
              <a:buSzPct val="100000"/>
            </a:pPr>
            <a:endParaRPr lang="ru-RU" sz="1300" dirty="0" smtClean="0">
              <a:solidFill>
                <a:srgbClr val="0561FC">
                  <a:lumMod val="50000"/>
                </a:srgbClr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>
              <a:lnSpc>
                <a:spcPts val="2009"/>
              </a:lnSpc>
              <a:buSzPct val="100000"/>
            </a:pPr>
            <a:r>
              <a:rPr lang="ru-RU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Заместитель начальника ООГУ </a:t>
            </a:r>
          </a:p>
          <a:p>
            <a:pPr>
              <a:lnSpc>
                <a:spcPts val="2009"/>
              </a:lnSpc>
              <a:buSzPct val="100000"/>
            </a:pPr>
            <a:r>
              <a:rPr lang="ru-RU" dirty="0" err="1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Рутианиди</a:t>
            </a:r>
            <a:r>
              <a:rPr lang="ru-RU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 Елена Владимировна</a:t>
            </a:r>
          </a:p>
          <a:p>
            <a:pPr>
              <a:lnSpc>
                <a:spcPts val="2009"/>
              </a:lnSpc>
              <a:buSzPct val="100000"/>
            </a:pPr>
            <a:r>
              <a:rPr lang="ru-RU" dirty="0" smtClean="0">
                <a:solidFill>
                  <a:srgbClr val="0561FC">
                    <a:lumMod val="50000"/>
                  </a:srgbClr>
                </a:solidFill>
                <a:latin typeface="Arial" panose="020B0604020202020204" pitchFamily="34" charset="0"/>
                <a:ea typeface="Sora Light" pitchFamily="34" charset="-122"/>
                <a:cs typeface="Arial" panose="020B0604020202020204" pitchFamily="34" charset="0"/>
              </a:rPr>
              <a:t> 24-84-05 (вн.1802) </a:t>
            </a:r>
            <a:endParaRPr lang="en-US" dirty="0">
              <a:solidFill>
                <a:srgbClr val="0561F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" y="1436153"/>
            <a:ext cx="5279467" cy="39596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15467" y="4089400"/>
            <a:ext cx="147246" cy="1306353"/>
          </a:xfrm>
          <a:prstGeom prst="rect">
            <a:avLst/>
          </a:prstGeom>
          <a:solidFill>
            <a:schemeClr val="bg1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25598" y="2319965"/>
            <a:ext cx="3064933" cy="251445"/>
          </a:xfrm>
          <a:prstGeom prst="rect">
            <a:avLst/>
          </a:prstGeom>
          <a:solidFill>
            <a:schemeClr val="bg1"/>
          </a:solidFill>
          <a:ln w="6350">
            <a:solidFill>
              <a:srgbClr val="0561FC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2733" y="2251650"/>
            <a:ext cx="221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61FC">
                    <a:lumMod val="50000"/>
                  </a:srgbClr>
                </a:solidFill>
              </a:rPr>
              <a:t>www.nalog.gov.ru</a:t>
            </a:r>
            <a:endParaRPr lang="ru-RU" dirty="0">
              <a:solidFill>
                <a:srgbClr val="0561F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761" t="13211" r="35284" b="16051"/>
          <a:stretch/>
        </p:blipFill>
        <p:spPr>
          <a:xfrm>
            <a:off x="2474962" y="332128"/>
            <a:ext cx="7242076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1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238" t="8723" r="36146" b="4618"/>
          <a:stretch/>
        </p:blipFill>
        <p:spPr>
          <a:xfrm>
            <a:off x="3116580" y="483725"/>
            <a:ext cx="5958840" cy="59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616" t="13601" r="15100" b="3830"/>
          <a:stretch/>
        </p:blipFill>
        <p:spPr bwMode="auto">
          <a:xfrm>
            <a:off x="1395866" y="428903"/>
            <a:ext cx="9400267" cy="621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40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zh-CN" sz="3600" b="1" dirty="0">
                <a:solidFill>
                  <a:srgbClr val="005AA9"/>
                </a:solidFill>
              </a:rPr>
              <a:t>Расчет налога при </a:t>
            </a:r>
            <a:r>
              <a:rPr lang="ru-RU" altLang="zh-CN" sz="3600" b="1" dirty="0" smtClean="0">
                <a:solidFill>
                  <a:srgbClr val="005AA9"/>
                </a:solidFill>
              </a:rPr>
              <a:t>УСНО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371" y="1133475"/>
            <a:ext cx="10694997" cy="55245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2400" b="1" dirty="0"/>
              <a:t>Объект налогообложения «Доходы» (ставка 4%)</a:t>
            </a:r>
          </a:p>
          <a:p>
            <a:pPr algn="just">
              <a:defRPr/>
            </a:pPr>
            <a:r>
              <a:rPr lang="ru-RU" altLang="ru-RU" sz="2400" dirty="0" smtClean="0"/>
              <a:t>Налог</a:t>
            </a:r>
            <a:r>
              <a:rPr lang="en-US" altLang="ru-RU" sz="2400" baseline="-25000" dirty="0" smtClean="0"/>
              <a:t> </a:t>
            </a:r>
            <a:r>
              <a:rPr lang="ru-RU" altLang="ru-RU" sz="2400" baseline="-25000" dirty="0" smtClean="0"/>
              <a:t>  </a:t>
            </a:r>
            <a:r>
              <a:rPr lang="en-US" altLang="ru-RU" sz="2400" dirty="0"/>
              <a:t>=</a:t>
            </a:r>
            <a:r>
              <a:rPr lang="ru-RU" altLang="ru-RU" sz="2400" baseline="-25000" dirty="0"/>
              <a:t>   </a:t>
            </a:r>
            <a:r>
              <a:rPr lang="ru-RU" altLang="ru-RU" sz="2400" dirty="0"/>
              <a:t>Доход * ставку</a:t>
            </a:r>
          </a:p>
          <a:p>
            <a:pPr algn="just"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Например</a:t>
            </a:r>
            <a:r>
              <a:rPr lang="ru-RU" altLang="ru-RU" sz="2400" dirty="0">
                <a:solidFill>
                  <a:srgbClr val="0070C0"/>
                </a:solidFill>
              </a:rPr>
              <a:t>:</a:t>
            </a:r>
            <a:endParaRPr lang="en-US" altLang="ru-RU" sz="24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ru-RU" altLang="ru-RU" sz="2400" dirty="0">
                <a:solidFill>
                  <a:srgbClr val="0070C0"/>
                </a:solidFill>
              </a:rPr>
              <a:t>48 000 </a:t>
            </a:r>
            <a:r>
              <a:rPr lang="en-US" altLang="ru-RU" sz="2400" dirty="0">
                <a:solidFill>
                  <a:srgbClr val="0070C0"/>
                </a:solidFill>
              </a:rPr>
              <a:t>=</a:t>
            </a:r>
            <a:r>
              <a:rPr lang="ru-RU" altLang="ru-RU" sz="2400" dirty="0">
                <a:solidFill>
                  <a:srgbClr val="0070C0"/>
                </a:solidFill>
              </a:rPr>
              <a:t> 1</a:t>
            </a:r>
            <a:r>
              <a:rPr lang="en-US" altLang="ru-RU" sz="2400" dirty="0">
                <a:solidFill>
                  <a:srgbClr val="0070C0"/>
                </a:solidFill>
              </a:rPr>
              <a:t> 200 000* 4%</a:t>
            </a:r>
          </a:p>
          <a:p>
            <a:pPr algn="just">
              <a:defRPr/>
            </a:pPr>
            <a:r>
              <a:rPr lang="ru-RU" altLang="ru-RU" sz="2400" b="1" dirty="0" smtClean="0"/>
              <a:t>Объект </a:t>
            </a:r>
            <a:r>
              <a:rPr lang="ru-RU" altLang="ru-RU" sz="2400" b="1" dirty="0"/>
              <a:t>налогообложения «Доходы</a:t>
            </a:r>
            <a:r>
              <a:rPr lang="en-US" altLang="ru-RU" sz="2400" b="1" dirty="0"/>
              <a:t>- </a:t>
            </a:r>
            <a:r>
              <a:rPr lang="ru-RU" altLang="ru-RU" sz="2400" b="1" dirty="0"/>
              <a:t>Расходы» (ставка 7,5%)</a:t>
            </a:r>
          </a:p>
          <a:p>
            <a:pPr algn="just">
              <a:defRPr/>
            </a:pPr>
            <a:r>
              <a:rPr lang="ru-RU" altLang="ru-RU" sz="2400" dirty="0"/>
              <a:t>Налог</a:t>
            </a:r>
            <a:r>
              <a:rPr lang="en-US" altLang="ru-RU" sz="2400" baseline="-25000" dirty="0"/>
              <a:t> </a:t>
            </a:r>
            <a:r>
              <a:rPr lang="ru-RU" altLang="ru-RU" sz="2400" baseline="-25000" dirty="0"/>
              <a:t> </a:t>
            </a:r>
            <a:r>
              <a:rPr lang="en-US" altLang="ru-RU" sz="2400" dirty="0"/>
              <a:t>= </a:t>
            </a:r>
            <a:r>
              <a:rPr lang="ru-RU" altLang="ru-RU" sz="2400" dirty="0"/>
              <a:t>Доход – Расход  * ставку</a:t>
            </a:r>
          </a:p>
          <a:p>
            <a:pPr algn="just"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Например</a:t>
            </a:r>
            <a:r>
              <a:rPr lang="ru-RU" altLang="ru-RU" sz="2400" dirty="0">
                <a:solidFill>
                  <a:srgbClr val="0070C0"/>
                </a:solidFill>
              </a:rPr>
              <a:t>:</a:t>
            </a:r>
          </a:p>
          <a:p>
            <a:pPr algn="just">
              <a:defRPr/>
            </a:pPr>
            <a:r>
              <a:rPr lang="ru-RU" altLang="ru-RU" sz="2400" dirty="0">
                <a:solidFill>
                  <a:srgbClr val="0070C0"/>
                </a:solidFill>
              </a:rPr>
              <a:t>75 000</a:t>
            </a:r>
            <a:r>
              <a:rPr lang="en-US" altLang="ru-RU" sz="2400" dirty="0">
                <a:solidFill>
                  <a:srgbClr val="0070C0"/>
                </a:solidFill>
              </a:rPr>
              <a:t> =</a:t>
            </a:r>
            <a:r>
              <a:rPr lang="ru-RU" altLang="ru-RU" sz="2400" dirty="0">
                <a:solidFill>
                  <a:srgbClr val="0070C0"/>
                </a:solidFill>
              </a:rPr>
              <a:t> </a:t>
            </a:r>
            <a:r>
              <a:rPr lang="en-US" altLang="ru-RU" sz="2400" dirty="0">
                <a:solidFill>
                  <a:srgbClr val="0070C0"/>
                </a:solidFill>
              </a:rPr>
              <a:t>1 000 000 * 7.5%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70C0"/>
                </a:solidFill>
              </a:rPr>
              <a:t>Налог можно уменьшить на сумму  страховых взносов</a:t>
            </a:r>
          </a:p>
          <a:p>
            <a:r>
              <a:rPr lang="ru-RU" sz="2000" dirty="0" smtClean="0"/>
              <a:t>Фиксированный платеж  по  уплате страховых взносов на 2026 год </a:t>
            </a:r>
          </a:p>
          <a:p>
            <a:r>
              <a:rPr lang="ru-RU" sz="2000" dirty="0" smtClean="0"/>
              <a:t>составляет 57390 руб.</a:t>
            </a:r>
            <a:endParaRPr lang="ru-RU" sz="2000" dirty="0"/>
          </a:p>
        </p:txBody>
      </p:sp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76114" y="6009028"/>
            <a:ext cx="126818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3856" indent="-259175"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701" indent="-207340"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1381" indent="-207340"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062" indent="-207340"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0742" indent="-207340" defTabSz="945990" eaLnBrk="0" fontAlgn="base" hangingPunct="0">
              <a:spcBef>
                <a:spcPct val="0"/>
              </a:spcBef>
              <a:spcAft>
                <a:spcPct val="0"/>
              </a:spcAft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5423" indent="-207340" defTabSz="945990" eaLnBrk="0" fontAlgn="base" hangingPunct="0">
              <a:spcBef>
                <a:spcPct val="0"/>
              </a:spcBef>
              <a:spcAft>
                <a:spcPct val="0"/>
              </a:spcAft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10103" indent="-207340" defTabSz="945990" eaLnBrk="0" fontAlgn="base" hangingPunct="0">
              <a:spcBef>
                <a:spcPct val="0"/>
              </a:spcBef>
              <a:spcAft>
                <a:spcPct val="0"/>
              </a:spcAft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4783" indent="-207340" defTabSz="945990" eaLnBrk="0" fontAlgn="base" hangingPunct="0">
              <a:spcBef>
                <a:spcPct val="0"/>
              </a:spcBef>
              <a:spcAft>
                <a:spcPct val="0"/>
              </a:spcAft>
              <a:defRPr sz="190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49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TextBox 24"/>
          <p:cNvSpPr txBox="1">
            <a:spLocks noChangeArrowheads="1"/>
          </p:cNvSpPr>
          <p:nvPr/>
        </p:nvSpPr>
        <p:spPr bwMode="auto">
          <a:xfrm>
            <a:off x="2438785" y="501068"/>
            <a:ext cx="7641278" cy="8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 anchor="ctr"/>
          <a:lstStyle/>
          <a:p>
            <a:endParaRPr lang="ru-RU" altLang="zh-CN" sz="2902" b="1">
              <a:solidFill>
                <a:srgbClr val="005AA9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872873" y="4142117"/>
            <a:ext cx="829353" cy="8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2" rIns="94605" bIns="47302" anchor="ctr"/>
          <a:lstStyle/>
          <a:p>
            <a:endParaRPr lang="ru-RU" altLang="zh-CN" sz="4354" b="1">
              <a:solidFill>
                <a:srgbClr val="005A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25" t="9281" r="14955" b="9193"/>
          <a:stretch/>
        </p:blipFill>
        <p:spPr bwMode="auto">
          <a:xfrm>
            <a:off x="353868" y="314325"/>
            <a:ext cx="10409381" cy="635422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85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632" t="9597" r="16407" b="4691"/>
          <a:stretch/>
        </p:blipFill>
        <p:spPr>
          <a:xfrm>
            <a:off x="1275272" y="208651"/>
            <a:ext cx="9259378" cy="65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391" t="9080" r="20037" b="3659"/>
          <a:stretch/>
        </p:blipFill>
        <p:spPr>
          <a:xfrm>
            <a:off x="1929765" y="183730"/>
            <a:ext cx="8071485" cy="64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7103" t="9280" r="17821" b="3669"/>
          <a:stretch/>
        </p:blipFill>
        <p:spPr bwMode="auto">
          <a:xfrm>
            <a:off x="1911558" y="284671"/>
            <a:ext cx="8368884" cy="6297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4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8993" t="13211" r="30492" b="5466"/>
          <a:stretch/>
        </p:blipFill>
        <p:spPr>
          <a:xfrm>
            <a:off x="3226484" y="249050"/>
            <a:ext cx="5739031" cy="64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197" t="8823" r="34559" b="8563"/>
          <a:stretch/>
        </p:blipFill>
        <p:spPr>
          <a:xfrm>
            <a:off x="2684253" y="284061"/>
            <a:ext cx="6823494" cy="63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844" t="12694" r="36302" b="9339"/>
          <a:stretch/>
        </p:blipFill>
        <p:spPr>
          <a:xfrm>
            <a:off x="2886974" y="220694"/>
            <a:ext cx="6418052" cy="6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71" t="9179" r="35377" b="5075"/>
          <a:stretch/>
        </p:blipFill>
        <p:spPr>
          <a:xfrm>
            <a:off x="2983875" y="209368"/>
            <a:ext cx="6224250" cy="66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FNS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1FC"/>
      </a:accent1>
      <a:accent2>
        <a:srgbClr val="5494FC"/>
      </a:accent2>
      <a:accent3>
        <a:srgbClr val="8CB7FB"/>
      </a:accent3>
      <a:accent4>
        <a:srgbClr val="B5D1FA"/>
      </a:accent4>
      <a:accent5>
        <a:srgbClr val="D1E3F9"/>
      </a:accent5>
      <a:accent6>
        <a:srgbClr val="DEEBF7"/>
      </a:accent6>
      <a:hlink>
        <a:srgbClr val="0561FC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0561FC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>
          <a:gsLst>
            <a:gs pos="0">
              <a:schemeClr val="bg1">
                <a:alpha val="99000"/>
              </a:schemeClr>
            </a:gs>
            <a:gs pos="41000">
              <a:schemeClr val="bg1">
                <a:alpha val="0"/>
              </a:schemeClr>
            </a:gs>
          </a:gsLst>
          <a:lin ang="3600000" scaled="0"/>
        </a:gradFill>
        <a:ln w="6350">
          <a:solidFill>
            <a:schemeClr val="bg1">
              <a:lumMod val="95000"/>
            </a:schemeClr>
          </a:solidFill>
          <a:prstDash val="solid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FNS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1FC"/>
      </a:accent1>
      <a:accent2>
        <a:srgbClr val="5494FC"/>
      </a:accent2>
      <a:accent3>
        <a:srgbClr val="8CB7FB"/>
      </a:accent3>
      <a:accent4>
        <a:srgbClr val="B5D1FA"/>
      </a:accent4>
      <a:accent5>
        <a:srgbClr val="D1E3F9"/>
      </a:accent5>
      <a:accent6>
        <a:srgbClr val="DEEBF7"/>
      </a:accent6>
      <a:hlink>
        <a:srgbClr val="0561FC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0561FC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>
          <a:gsLst>
            <a:gs pos="0">
              <a:schemeClr val="bg1">
                <a:alpha val="99000"/>
              </a:schemeClr>
            </a:gs>
            <a:gs pos="41000">
              <a:schemeClr val="bg1">
                <a:alpha val="0"/>
              </a:schemeClr>
            </a:gs>
          </a:gsLst>
          <a:lin ang="3600000" scaled="0"/>
        </a:gradFill>
        <a:ln w="6350">
          <a:solidFill>
            <a:schemeClr val="bg1">
              <a:lumMod val="95000"/>
            </a:schemeClr>
          </a:solidFill>
          <a:prstDash val="solid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113</Words>
  <Application>Microsoft Office PowerPoint</Application>
  <PresentationFormat>Произвольный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налога при УСНО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Гаврикова</dc:creator>
  <cp:lastModifiedBy>Рутианиди Елена Владимировна</cp:lastModifiedBy>
  <cp:revision>387</cp:revision>
  <cp:lastPrinted>2026-04-08T16:55:02Z</cp:lastPrinted>
  <dcterms:created xsi:type="dcterms:W3CDTF">2025-05-13T09:24:29Z</dcterms:created>
  <dcterms:modified xsi:type="dcterms:W3CDTF">2026-05-19T02:31:10Z</dcterms:modified>
</cp:coreProperties>
</file>